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"/>
  </p:notesMasterIdLst>
  <p:handoutMasterIdLst>
    <p:handoutMasterId r:id="rId5"/>
  </p:handoutMasterIdLst>
  <p:sldIdLst>
    <p:sldId id="257" r:id="rId2"/>
    <p:sldId id="258" r:id="rId3"/>
  </p:sldIdLst>
  <p:sldSz cx="6858000" cy="9906000" type="A4"/>
  <p:notesSz cx="6889750" cy="10021888"/>
  <p:defaultTextStyle>
    <a:defPPr>
      <a:defRPr lang="it-IT"/>
    </a:defPPr>
    <a:lvl1pPr marL="0" algn="l" defTabSz="538764" rtl="0" eaLnBrk="1" latinLnBrk="0" hangingPunct="1">
      <a:defRPr sz="1061" kern="1200">
        <a:solidFill>
          <a:schemeClr val="tx1"/>
        </a:solidFill>
        <a:latin typeface="+mn-lt"/>
        <a:ea typeface="+mn-ea"/>
        <a:cs typeface="+mn-cs"/>
      </a:defRPr>
    </a:lvl1pPr>
    <a:lvl2pPr marL="269382" algn="l" defTabSz="538764" rtl="0" eaLnBrk="1" latinLnBrk="0" hangingPunct="1">
      <a:defRPr sz="1061" kern="1200">
        <a:solidFill>
          <a:schemeClr val="tx1"/>
        </a:solidFill>
        <a:latin typeface="+mn-lt"/>
        <a:ea typeface="+mn-ea"/>
        <a:cs typeface="+mn-cs"/>
      </a:defRPr>
    </a:lvl2pPr>
    <a:lvl3pPr marL="538764" algn="l" defTabSz="538764" rtl="0" eaLnBrk="1" latinLnBrk="0" hangingPunct="1">
      <a:defRPr sz="1061" kern="1200">
        <a:solidFill>
          <a:schemeClr val="tx1"/>
        </a:solidFill>
        <a:latin typeface="+mn-lt"/>
        <a:ea typeface="+mn-ea"/>
        <a:cs typeface="+mn-cs"/>
      </a:defRPr>
    </a:lvl3pPr>
    <a:lvl4pPr marL="808147" algn="l" defTabSz="538764" rtl="0" eaLnBrk="1" latinLnBrk="0" hangingPunct="1">
      <a:defRPr sz="1061" kern="1200">
        <a:solidFill>
          <a:schemeClr val="tx1"/>
        </a:solidFill>
        <a:latin typeface="+mn-lt"/>
        <a:ea typeface="+mn-ea"/>
        <a:cs typeface="+mn-cs"/>
      </a:defRPr>
    </a:lvl4pPr>
    <a:lvl5pPr marL="1077529" algn="l" defTabSz="538764" rtl="0" eaLnBrk="1" latinLnBrk="0" hangingPunct="1">
      <a:defRPr sz="1061" kern="1200">
        <a:solidFill>
          <a:schemeClr val="tx1"/>
        </a:solidFill>
        <a:latin typeface="+mn-lt"/>
        <a:ea typeface="+mn-ea"/>
        <a:cs typeface="+mn-cs"/>
      </a:defRPr>
    </a:lvl5pPr>
    <a:lvl6pPr marL="1346911" algn="l" defTabSz="538764" rtl="0" eaLnBrk="1" latinLnBrk="0" hangingPunct="1">
      <a:defRPr sz="1061" kern="1200">
        <a:solidFill>
          <a:schemeClr val="tx1"/>
        </a:solidFill>
        <a:latin typeface="+mn-lt"/>
        <a:ea typeface="+mn-ea"/>
        <a:cs typeface="+mn-cs"/>
      </a:defRPr>
    </a:lvl6pPr>
    <a:lvl7pPr marL="1616293" algn="l" defTabSz="538764" rtl="0" eaLnBrk="1" latinLnBrk="0" hangingPunct="1">
      <a:defRPr sz="1061" kern="1200">
        <a:solidFill>
          <a:schemeClr val="tx1"/>
        </a:solidFill>
        <a:latin typeface="+mn-lt"/>
        <a:ea typeface="+mn-ea"/>
        <a:cs typeface="+mn-cs"/>
      </a:defRPr>
    </a:lvl7pPr>
    <a:lvl8pPr marL="1885676" algn="l" defTabSz="538764" rtl="0" eaLnBrk="1" latinLnBrk="0" hangingPunct="1">
      <a:defRPr sz="1061" kern="1200">
        <a:solidFill>
          <a:schemeClr val="tx1"/>
        </a:solidFill>
        <a:latin typeface="+mn-lt"/>
        <a:ea typeface="+mn-ea"/>
        <a:cs typeface="+mn-cs"/>
      </a:defRPr>
    </a:lvl8pPr>
    <a:lvl9pPr marL="2155058" algn="l" defTabSz="538764" rtl="0" eaLnBrk="1" latinLnBrk="0" hangingPunct="1">
      <a:defRPr sz="106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4" autoAdjust="0"/>
    <p:restoredTop sz="94660"/>
  </p:normalViewPr>
  <p:slideViewPr>
    <p:cSldViewPr snapToGrid="0">
      <p:cViewPr varScale="1">
        <p:scale>
          <a:sx n="80" d="100"/>
          <a:sy n="80" d="100"/>
        </p:scale>
        <p:origin x="312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82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558" cy="502835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l">
              <a:defRPr sz="13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902597" y="0"/>
            <a:ext cx="2985558" cy="502835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r">
              <a:defRPr sz="1300"/>
            </a:lvl1pPr>
          </a:lstStyle>
          <a:p>
            <a:fld id="{07F7C9C1-FA4F-4AE2-B203-5BF8E0C9AD47}" type="datetimeFigureOut">
              <a:rPr lang="it-IT" smtClean="0"/>
              <a:t>16/02/2022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519055"/>
            <a:ext cx="2985558" cy="502834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l">
              <a:defRPr sz="13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902597" y="9519055"/>
            <a:ext cx="2985558" cy="502834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r">
              <a:defRPr sz="1300"/>
            </a:lvl1pPr>
          </a:lstStyle>
          <a:p>
            <a:fld id="{EB51EB1E-A041-438E-8A5D-DEA6027CDFE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307845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558" cy="502835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l">
              <a:defRPr sz="13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902597" y="0"/>
            <a:ext cx="2985558" cy="502835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r">
              <a:defRPr sz="1300"/>
            </a:lvl1pPr>
          </a:lstStyle>
          <a:p>
            <a:fld id="{43775022-9932-4F7F-9670-C437DE897B76}" type="datetimeFigureOut">
              <a:rPr lang="it-IT" smtClean="0"/>
              <a:t>16/02/2022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274888" y="1252538"/>
            <a:ext cx="23399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34" tIns="48317" rIns="96634" bIns="48317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8975" y="4823034"/>
            <a:ext cx="5511800" cy="3946118"/>
          </a:xfrm>
          <a:prstGeom prst="rect">
            <a:avLst/>
          </a:prstGeom>
        </p:spPr>
        <p:txBody>
          <a:bodyPr vert="horz" lIns="96634" tIns="48317" rIns="96634" bIns="48317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519055"/>
            <a:ext cx="2985558" cy="502834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l">
              <a:defRPr sz="13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902597" y="9519055"/>
            <a:ext cx="2985558" cy="502834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r">
              <a:defRPr sz="1300"/>
            </a:lvl1pPr>
          </a:lstStyle>
          <a:p>
            <a:fld id="{CE07BDCA-FEE2-4E22-88D9-93606DA2BEB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969669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538764" rtl="0" eaLnBrk="1" latinLnBrk="0" hangingPunct="1">
      <a:defRPr sz="707" kern="1200">
        <a:solidFill>
          <a:schemeClr val="tx1"/>
        </a:solidFill>
        <a:latin typeface="+mn-lt"/>
        <a:ea typeface="+mn-ea"/>
        <a:cs typeface="+mn-cs"/>
      </a:defRPr>
    </a:lvl1pPr>
    <a:lvl2pPr marL="269382" algn="l" defTabSz="538764" rtl="0" eaLnBrk="1" latinLnBrk="0" hangingPunct="1">
      <a:defRPr sz="707" kern="1200">
        <a:solidFill>
          <a:schemeClr val="tx1"/>
        </a:solidFill>
        <a:latin typeface="+mn-lt"/>
        <a:ea typeface="+mn-ea"/>
        <a:cs typeface="+mn-cs"/>
      </a:defRPr>
    </a:lvl2pPr>
    <a:lvl3pPr marL="538764" algn="l" defTabSz="538764" rtl="0" eaLnBrk="1" latinLnBrk="0" hangingPunct="1">
      <a:defRPr sz="707" kern="1200">
        <a:solidFill>
          <a:schemeClr val="tx1"/>
        </a:solidFill>
        <a:latin typeface="+mn-lt"/>
        <a:ea typeface="+mn-ea"/>
        <a:cs typeface="+mn-cs"/>
      </a:defRPr>
    </a:lvl3pPr>
    <a:lvl4pPr marL="808147" algn="l" defTabSz="538764" rtl="0" eaLnBrk="1" latinLnBrk="0" hangingPunct="1">
      <a:defRPr sz="707" kern="1200">
        <a:solidFill>
          <a:schemeClr val="tx1"/>
        </a:solidFill>
        <a:latin typeface="+mn-lt"/>
        <a:ea typeface="+mn-ea"/>
        <a:cs typeface="+mn-cs"/>
      </a:defRPr>
    </a:lvl4pPr>
    <a:lvl5pPr marL="1077529" algn="l" defTabSz="538764" rtl="0" eaLnBrk="1" latinLnBrk="0" hangingPunct="1">
      <a:defRPr sz="707" kern="1200">
        <a:solidFill>
          <a:schemeClr val="tx1"/>
        </a:solidFill>
        <a:latin typeface="+mn-lt"/>
        <a:ea typeface="+mn-ea"/>
        <a:cs typeface="+mn-cs"/>
      </a:defRPr>
    </a:lvl5pPr>
    <a:lvl6pPr marL="1346911" algn="l" defTabSz="538764" rtl="0" eaLnBrk="1" latinLnBrk="0" hangingPunct="1">
      <a:defRPr sz="707" kern="1200">
        <a:solidFill>
          <a:schemeClr val="tx1"/>
        </a:solidFill>
        <a:latin typeface="+mn-lt"/>
        <a:ea typeface="+mn-ea"/>
        <a:cs typeface="+mn-cs"/>
      </a:defRPr>
    </a:lvl6pPr>
    <a:lvl7pPr marL="1616293" algn="l" defTabSz="538764" rtl="0" eaLnBrk="1" latinLnBrk="0" hangingPunct="1">
      <a:defRPr sz="707" kern="1200">
        <a:solidFill>
          <a:schemeClr val="tx1"/>
        </a:solidFill>
        <a:latin typeface="+mn-lt"/>
        <a:ea typeface="+mn-ea"/>
        <a:cs typeface="+mn-cs"/>
      </a:defRPr>
    </a:lvl7pPr>
    <a:lvl8pPr marL="1885676" algn="l" defTabSz="538764" rtl="0" eaLnBrk="1" latinLnBrk="0" hangingPunct="1">
      <a:defRPr sz="707" kern="1200">
        <a:solidFill>
          <a:schemeClr val="tx1"/>
        </a:solidFill>
        <a:latin typeface="+mn-lt"/>
        <a:ea typeface="+mn-ea"/>
        <a:cs typeface="+mn-cs"/>
      </a:defRPr>
    </a:lvl8pPr>
    <a:lvl9pPr marL="2155058" algn="l" defTabSz="538764" rtl="0" eaLnBrk="1" latinLnBrk="0" hangingPunct="1">
      <a:defRPr sz="70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2274888" y="1252538"/>
            <a:ext cx="2339975" cy="3382962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07BDCA-FEE2-4E22-88D9-93606DA2BEB1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302100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2274888" y="1252538"/>
            <a:ext cx="2339975" cy="3382962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07BDCA-FEE2-4E22-88D9-93606DA2BEB1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16543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C812B-5DBE-4A5B-8322-9B0E92DAA35F}" type="datetimeFigureOut">
              <a:rPr lang="it-IT" smtClean="0"/>
              <a:t>16/02/2022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D1926-AC2F-49BE-A098-B25700EE313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001765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C812B-5DBE-4A5B-8322-9B0E92DAA35F}" type="datetimeFigureOut">
              <a:rPr lang="it-IT" smtClean="0"/>
              <a:t>16/02/2022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D1926-AC2F-49BE-A098-B25700EE313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55866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C812B-5DBE-4A5B-8322-9B0E92DAA35F}" type="datetimeFigureOut">
              <a:rPr lang="it-IT" smtClean="0"/>
              <a:t>16/02/2022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D1926-AC2F-49BE-A098-B25700EE313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82780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C812B-5DBE-4A5B-8322-9B0E92DAA35F}" type="datetimeFigureOut">
              <a:rPr lang="it-IT" smtClean="0"/>
              <a:t>16/02/2022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D1926-AC2F-49BE-A098-B25700EE313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4502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C812B-5DBE-4A5B-8322-9B0E92DAA35F}" type="datetimeFigureOut">
              <a:rPr lang="it-IT" smtClean="0"/>
              <a:t>16/02/2022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D1926-AC2F-49BE-A098-B25700EE313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09261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C812B-5DBE-4A5B-8322-9B0E92DAA35F}" type="datetimeFigureOut">
              <a:rPr lang="it-IT" smtClean="0"/>
              <a:t>16/02/2022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D1926-AC2F-49BE-A098-B25700EE313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90795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C812B-5DBE-4A5B-8322-9B0E92DAA35F}" type="datetimeFigureOut">
              <a:rPr lang="it-IT" smtClean="0"/>
              <a:t>16/02/2022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D1926-AC2F-49BE-A098-B25700EE313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65012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C812B-5DBE-4A5B-8322-9B0E92DAA35F}" type="datetimeFigureOut">
              <a:rPr lang="it-IT" smtClean="0"/>
              <a:t>16/02/2022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D1926-AC2F-49BE-A098-B25700EE313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91888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C812B-5DBE-4A5B-8322-9B0E92DAA35F}" type="datetimeFigureOut">
              <a:rPr lang="it-IT" smtClean="0"/>
              <a:t>16/02/2022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D1926-AC2F-49BE-A098-B25700EE313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98031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C812B-5DBE-4A5B-8322-9B0E92DAA35F}" type="datetimeFigureOut">
              <a:rPr lang="it-IT" smtClean="0"/>
              <a:t>16/02/2022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D1926-AC2F-49BE-A098-B25700EE313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67341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C812B-5DBE-4A5B-8322-9B0E92DAA35F}" type="datetimeFigureOut">
              <a:rPr lang="it-IT" smtClean="0"/>
              <a:t>16/02/2022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D1926-AC2F-49BE-A098-B25700EE313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01029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DC812B-5DBE-4A5B-8322-9B0E92DAA35F}" type="datetimeFigureOut">
              <a:rPr lang="it-IT" smtClean="0"/>
              <a:t>16/02/2022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5D1926-AC2F-49BE-A098-B25700EE313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92614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5.png"/><Relationship Id="rId3" Type="http://schemas.openxmlformats.org/officeDocument/2006/relationships/image" Target="../media/image6.jpeg"/><Relationship Id="rId7" Type="http://schemas.openxmlformats.org/officeDocument/2006/relationships/image" Target="../media/image9.png"/><Relationship Id="rId12" Type="http://schemas.openxmlformats.org/officeDocument/2006/relationships/image" Target="../media/image4.png"/><Relationship Id="rId17" Type="http://schemas.openxmlformats.org/officeDocument/2006/relationships/image" Target="../media/image17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6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11" Type="http://schemas.openxmlformats.org/officeDocument/2006/relationships/image" Target="../media/image13.jpeg"/><Relationship Id="rId5" Type="http://schemas.openxmlformats.org/officeDocument/2006/relationships/image" Target="../media/image3.png"/><Relationship Id="rId15" Type="http://schemas.openxmlformats.org/officeDocument/2006/relationships/image" Target="../media/image15.png"/><Relationship Id="rId10" Type="http://schemas.openxmlformats.org/officeDocument/2006/relationships/image" Target="../media/image12.jpeg"/><Relationship Id="rId4" Type="http://schemas.openxmlformats.org/officeDocument/2006/relationships/image" Target="../media/image7.jpeg"/><Relationship Id="rId9" Type="http://schemas.openxmlformats.org/officeDocument/2006/relationships/image" Target="../media/image11.jpeg"/><Relationship Id="rId1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Immagine 35">
            <a:extLst>
              <a:ext uri="{FF2B5EF4-FFF2-40B4-BE49-F238E27FC236}">
                <a16:creationId xmlns:a16="http://schemas.microsoft.com/office/drawing/2014/main" id="{7F55CE12-49A9-4E92-8470-D661C926508E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45" t="44539" r="-622" b="2988"/>
          <a:stretch/>
        </p:blipFill>
        <p:spPr>
          <a:xfrm>
            <a:off x="0" y="8115776"/>
            <a:ext cx="6871534" cy="1790224"/>
          </a:xfrm>
          <a:prstGeom prst="rect">
            <a:avLst/>
          </a:prstGeom>
        </p:spPr>
      </p:pic>
      <p:pic>
        <p:nvPicPr>
          <p:cNvPr id="13" name="Immagine 12">
            <a:extLst>
              <a:ext uri="{FF2B5EF4-FFF2-40B4-BE49-F238E27FC236}">
                <a16:creationId xmlns:a16="http://schemas.microsoft.com/office/drawing/2014/main" id="{73622B78-E9B8-4C72-9030-13CFDC239842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11878"/>
          <a:stretch/>
        </p:blipFill>
        <p:spPr>
          <a:xfrm>
            <a:off x="-16756" y="731520"/>
            <a:ext cx="6871534" cy="2985576"/>
          </a:xfrm>
          <a:prstGeom prst="rect">
            <a:avLst/>
          </a:prstGeom>
        </p:spPr>
      </p:pic>
      <p:grpSp>
        <p:nvGrpSpPr>
          <p:cNvPr id="16" name="Gruppo 15">
            <a:extLst>
              <a:ext uri="{FF2B5EF4-FFF2-40B4-BE49-F238E27FC236}">
                <a16:creationId xmlns:a16="http://schemas.microsoft.com/office/drawing/2014/main" id="{610DF62C-7843-4682-B2A4-B57BB2E19523}"/>
              </a:ext>
            </a:extLst>
          </p:cNvPr>
          <p:cNvGrpSpPr/>
          <p:nvPr/>
        </p:nvGrpSpPr>
        <p:grpSpPr>
          <a:xfrm>
            <a:off x="2784064" y="53729"/>
            <a:ext cx="1467237" cy="1467237"/>
            <a:chOff x="2264243" y="243196"/>
            <a:chExt cx="1488456" cy="1488456"/>
          </a:xfrm>
        </p:grpSpPr>
        <p:sp>
          <p:nvSpPr>
            <p:cNvPr id="15" name="Ovale 14">
              <a:extLst>
                <a:ext uri="{FF2B5EF4-FFF2-40B4-BE49-F238E27FC236}">
                  <a16:creationId xmlns:a16="http://schemas.microsoft.com/office/drawing/2014/main" id="{FC9DC111-CBFF-4670-9A5E-D08DF1CEC5E9}"/>
                </a:ext>
              </a:extLst>
            </p:cNvPr>
            <p:cNvSpPr/>
            <p:nvPr/>
          </p:nvSpPr>
          <p:spPr>
            <a:xfrm>
              <a:off x="2264243" y="243196"/>
              <a:ext cx="1488456" cy="1488456"/>
            </a:xfrm>
            <a:prstGeom prst="ellipse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1026" name="Picture 2" descr="GC Network">
              <a:extLst>
                <a:ext uri="{FF2B5EF4-FFF2-40B4-BE49-F238E27FC236}">
                  <a16:creationId xmlns:a16="http://schemas.microsoft.com/office/drawing/2014/main" id="{BC630766-9FC0-4F5A-9EC0-06654E9C5C6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24074" y="303027"/>
              <a:ext cx="1368794" cy="13687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4" name="CasellaDiTesto 33">
            <a:extLst>
              <a:ext uri="{FF2B5EF4-FFF2-40B4-BE49-F238E27FC236}">
                <a16:creationId xmlns:a16="http://schemas.microsoft.com/office/drawing/2014/main" id="{AD673E1F-00FE-41C2-A9E5-4698CA64BDB2}"/>
              </a:ext>
            </a:extLst>
          </p:cNvPr>
          <p:cNvSpPr txBox="1"/>
          <p:nvPr/>
        </p:nvSpPr>
        <p:spPr>
          <a:xfrm>
            <a:off x="457959" y="1600341"/>
            <a:ext cx="6119450" cy="12003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it-IT" sz="2400" b="1" i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“Il PNRR, scelte di sistema per la ripartenza. Scenari e valutazioni sugli strumenti operativi. Strategie selettive ed elementi di Geopolitica». </a:t>
            </a:r>
            <a:endParaRPr lang="it-IT" sz="1400" b="1" i="1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8" name="CasellaDiTesto 37">
            <a:extLst>
              <a:ext uri="{FF2B5EF4-FFF2-40B4-BE49-F238E27FC236}">
                <a16:creationId xmlns:a16="http://schemas.microsoft.com/office/drawing/2014/main" id="{6F33ACC4-A4BC-4437-952E-5D2DAF91B867}"/>
              </a:ext>
            </a:extLst>
          </p:cNvPr>
          <p:cNvSpPr txBox="1"/>
          <p:nvPr/>
        </p:nvSpPr>
        <p:spPr>
          <a:xfrm>
            <a:off x="1012276" y="5614144"/>
            <a:ext cx="470236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i="1" dirty="0">
                <a:solidFill>
                  <a:schemeClr val="bg1"/>
                </a:solidFill>
              </a:rPr>
              <a:t>Scenari e valutazioni sugli strumenti operativi, presentazione del modello operativo e delle proposte, Commissioni di Studio e di lavoro sulle Missioni.</a:t>
            </a:r>
            <a:endParaRPr lang="it-IT" sz="1400" dirty="0">
              <a:solidFill>
                <a:schemeClr val="bg1"/>
              </a:solidFill>
            </a:endParaRPr>
          </a:p>
        </p:txBody>
      </p:sp>
      <p:cxnSp>
        <p:nvCxnSpPr>
          <p:cNvPr id="42" name="Connettore 1 25">
            <a:extLst>
              <a:ext uri="{FF2B5EF4-FFF2-40B4-BE49-F238E27FC236}">
                <a16:creationId xmlns:a16="http://schemas.microsoft.com/office/drawing/2014/main" id="{54FDAEFA-1F3F-46BF-9F30-8F70CAB6664C}"/>
              </a:ext>
            </a:extLst>
          </p:cNvPr>
          <p:cNvCxnSpPr>
            <a:cxnSpLocks/>
          </p:cNvCxnSpPr>
          <p:nvPr/>
        </p:nvCxnSpPr>
        <p:spPr>
          <a:xfrm>
            <a:off x="3335993" y="3889022"/>
            <a:ext cx="0" cy="405482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398D88C9-2000-464A-A8F2-79B25828C289}"/>
              </a:ext>
            </a:extLst>
          </p:cNvPr>
          <p:cNvSpPr txBox="1"/>
          <p:nvPr/>
        </p:nvSpPr>
        <p:spPr>
          <a:xfrm>
            <a:off x="3517684" y="4132998"/>
            <a:ext cx="3173548" cy="4108817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endParaRPr lang="it-IT" sz="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Ubuntu Light" panose="020B0304030602030204" pitchFamily="34" charset="0"/>
            </a:endParaRPr>
          </a:p>
          <a:p>
            <a:r>
              <a:rPr lang="it-IT" sz="900" b="1" u="sng" dirty="0">
                <a:latin typeface="Ubuntu Light" panose="020B0304030602030204" pitchFamily="34" charset="0"/>
              </a:rPr>
              <a:t>INTRODUCE E COORDINA I LAVORI</a:t>
            </a:r>
          </a:p>
          <a:p>
            <a:r>
              <a:rPr lang="it-IT" sz="900" dirty="0">
                <a:solidFill>
                  <a:srgbClr val="000000"/>
                </a:solidFill>
                <a:latin typeface="Ubuntu Light" panose="020B0304030602030204"/>
              </a:rPr>
              <a:t>Avv. Giuseppe Cavuoti   </a:t>
            </a:r>
            <a:endParaRPr lang="it-IT" sz="900" b="1" u="sng" dirty="0">
              <a:latin typeface="Ubuntu Light" panose="020B0304030602030204" pitchFamily="34" charset="0"/>
            </a:endParaRPr>
          </a:p>
          <a:p>
            <a:r>
              <a:rPr lang="it-IT" sz="900" b="1" u="sng" dirty="0">
                <a:latin typeface="Ubuntu Light" panose="020B0304030602030204" pitchFamily="34" charset="0"/>
              </a:rPr>
              <a:t>RELATORI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800" dirty="0">
                <a:solidFill>
                  <a:srgbClr val="000000"/>
                </a:solidFill>
                <a:latin typeface="Ubuntu Light" panose="020B0304030602030204" pitchFamily="34" charset="0"/>
              </a:rPr>
              <a:t>Dott. Antonello </a:t>
            </a:r>
            <a:r>
              <a:rPr lang="it-IT" sz="800" dirty="0" err="1">
                <a:solidFill>
                  <a:srgbClr val="000000"/>
                </a:solidFill>
                <a:latin typeface="Ubuntu Light" panose="020B0304030602030204" pitchFamily="34" charset="0"/>
              </a:rPr>
              <a:t>Biriaco</a:t>
            </a:r>
            <a:r>
              <a:rPr lang="it-IT" sz="800" dirty="0">
                <a:solidFill>
                  <a:srgbClr val="000000"/>
                </a:solidFill>
                <a:latin typeface="Ubuntu Light" panose="020B0304030602030204" pitchFamily="34" charset="0"/>
              </a:rPr>
              <a:t> (Presidente Confindustria Catania)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800" dirty="0">
                <a:latin typeface="Ubuntu Light" panose="020B0304030602030204" pitchFamily="34" charset="0"/>
              </a:rPr>
              <a:t>Avv. Silvia Dragotta (Foro di Catania)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it-IT" sz="800" dirty="0">
                <a:solidFill>
                  <a:srgbClr val="000000"/>
                </a:solidFill>
                <a:latin typeface="Ubuntu Light" panose="020B0304030602030204"/>
              </a:rPr>
              <a:t>Prof. Dott. Francesco Verde (</a:t>
            </a:r>
            <a:r>
              <a:rPr lang="it-IT" sz="800" i="1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Prof. Dott. Francesco Verde (Straordinario di Economia e </a:t>
            </a:r>
            <a:r>
              <a:rPr lang="it-IT" sz="800" i="0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Gestione delle Imprese Università Telematica Pegaso</a:t>
            </a:r>
            <a:r>
              <a:rPr lang="it-IT" sz="800" i="1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)</a:t>
            </a:r>
            <a:endParaRPr lang="it-IT" sz="800" dirty="0">
              <a:solidFill>
                <a:srgbClr val="000000"/>
              </a:solidFill>
              <a:latin typeface="Ubuntu Light" panose="020B0304030602030204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800" dirty="0">
                <a:solidFill>
                  <a:srgbClr val="000000"/>
                </a:solidFill>
                <a:latin typeface="Ubuntu Light" panose="020B0304030602030204"/>
              </a:rPr>
              <a:t>Dott. Giordano Ferrari (esperto di Innovazione e Organizzazioni Complesse)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800" dirty="0">
                <a:solidFill>
                  <a:srgbClr val="000000"/>
                </a:solidFill>
                <a:latin typeface="Ubuntu Light" panose="020B0304030602030204"/>
              </a:rPr>
              <a:t>Dott. Edoardo dal Negro</a:t>
            </a:r>
            <a:r>
              <a:rPr lang="it-IT" sz="800" i="1" dirty="0">
                <a:latin typeface="Ubuntu Light" panose="020B0304030602030204" pitchFamily="34" charset="0"/>
              </a:rPr>
              <a:t> (Ceo </a:t>
            </a:r>
            <a:r>
              <a:rPr lang="it-IT" sz="800" i="1" dirty="0" err="1">
                <a:latin typeface="Ubuntu Light" panose="020B0304030602030204" pitchFamily="34" charset="0"/>
              </a:rPr>
              <a:t>Blinkup</a:t>
            </a:r>
            <a:r>
              <a:rPr lang="it-IT" sz="800" i="1" dirty="0">
                <a:latin typeface="Ubuntu Light" panose="020B0304030602030204" pitchFamily="34" charset="0"/>
              </a:rPr>
              <a:t> srl, Docente a Contratto de: sole 24 Ore e Università IULM)</a:t>
            </a:r>
            <a:endParaRPr lang="it-IT" sz="800" dirty="0">
              <a:solidFill>
                <a:srgbClr val="000000"/>
              </a:solidFill>
              <a:latin typeface="Ubuntu Light" panose="020B0304030602030204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800" dirty="0">
                <a:solidFill>
                  <a:srgbClr val="000000"/>
                </a:solidFill>
                <a:latin typeface="Ubuntu Light" panose="020B0304030602030204"/>
              </a:rPr>
              <a:t>Avv. Danilo Piscopo (Esperto di Zone Economiche Speciali)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800" dirty="0">
                <a:solidFill>
                  <a:srgbClr val="000000"/>
                </a:solidFill>
                <a:latin typeface="Ubuntu Light" panose="020B0304030602030204"/>
              </a:rPr>
              <a:t>Dott. Nicola De Feudis (Esperto di internazionalizzazione ed Export)</a:t>
            </a:r>
            <a:endParaRPr lang="it-IT" sz="800" i="1" dirty="0">
              <a:solidFill>
                <a:srgbClr val="000000"/>
              </a:solidFill>
              <a:latin typeface="Ubuntu Light" panose="020B0304030602030204"/>
            </a:endParaRPr>
          </a:p>
          <a:p>
            <a:r>
              <a:rPr lang="it-IT" sz="900" b="1" i="1" u="sng" dirty="0">
                <a:solidFill>
                  <a:srgbClr val="000000"/>
                </a:solidFill>
                <a:latin typeface="Ubuntu Light" panose="020B0304030602030204"/>
              </a:rPr>
              <a:t>INTERVENTI Principali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800" dirty="0">
                <a:solidFill>
                  <a:srgbClr val="000000"/>
                </a:solidFill>
                <a:latin typeface="Ubuntu Light" panose="020B0304030602030204"/>
              </a:rPr>
              <a:t>Avv. Francesco Campagna (Console Onorario del Ghana in Sicilia)</a:t>
            </a:r>
            <a:endParaRPr lang="it-IT" sz="800" dirty="0">
              <a:latin typeface="Ubuntu Light" panose="020B030403060203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800" dirty="0">
                <a:solidFill>
                  <a:srgbClr val="000000"/>
                </a:solidFill>
                <a:latin typeface="Ubuntu Light" panose="020B0304030602030204"/>
              </a:rPr>
              <a:t>Prof. Avv. Andrea Gemma (</a:t>
            </a:r>
            <a:r>
              <a:rPr lang="it-IT" sz="800" dirty="0">
                <a:latin typeface="Ubuntu Light" panose="020B0304030602030204" pitchFamily="34" charset="0"/>
              </a:rPr>
              <a:t>Prof. Associato di Diritto Privato – Università degli Studi di Roma Tre)</a:t>
            </a:r>
            <a:endParaRPr lang="it-IT" sz="800" dirty="0">
              <a:solidFill>
                <a:srgbClr val="000000"/>
              </a:solidFill>
              <a:latin typeface="Ubuntu Light" panose="020B0304030602030204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800" dirty="0">
                <a:solidFill>
                  <a:srgbClr val="000000"/>
                </a:solidFill>
                <a:latin typeface="Ubuntu Light" panose="020B0304030602030204"/>
              </a:rPr>
              <a:t>Prof. Simone Manfredi ((</a:t>
            </a:r>
            <a:r>
              <a:rPr lang="it-IT" sz="800" dirty="0">
                <a:latin typeface="Ubuntu Light" panose="020B0304030602030204" pitchFamily="34" charset="0"/>
              </a:rPr>
              <a:t>Prof. Aggregato di Economia Aziendale  - Università di Cassino e del Lazio Meridionale)</a:t>
            </a:r>
            <a:endParaRPr lang="it-IT" sz="800" dirty="0">
              <a:solidFill>
                <a:srgbClr val="000000"/>
              </a:solidFill>
              <a:latin typeface="Ubuntu Light" panose="020B0304030602030204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800" dirty="0">
                <a:solidFill>
                  <a:srgbClr val="000000"/>
                </a:solidFill>
                <a:latin typeface="Ubuntu Light" panose="020B0304030602030204"/>
              </a:rPr>
              <a:t>Dott.ssa Speranza </a:t>
            </a:r>
            <a:r>
              <a:rPr lang="it-IT" sz="800" dirty="0" err="1">
                <a:solidFill>
                  <a:srgbClr val="000000"/>
                </a:solidFill>
                <a:latin typeface="Ubuntu Light" panose="020B0304030602030204"/>
              </a:rPr>
              <a:t>Boccafogli</a:t>
            </a:r>
            <a:r>
              <a:rPr lang="it-IT" sz="800" dirty="0">
                <a:solidFill>
                  <a:srgbClr val="000000"/>
                </a:solidFill>
                <a:latin typeface="Ubuntu Light" panose="020B0304030602030204"/>
              </a:rPr>
              <a:t> (D.G. Sinergie)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800" dirty="0">
                <a:solidFill>
                  <a:srgbClr val="000000"/>
                </a:solidFill>
                <a:latin typeface="Ubuntu Light" panose="020B0304030602030204"/>
              </a:rPr>
              <a:t>Dott. Vincenzo Moschetto (A.D. </a:t>
            </a:r>
            <a:r>
              <a:rPr lang="it-IT" sz="800" dirty="0" err="1">
                <a:solidFill>
                  <a:srgbClr val="000000"/>
                </a:solidFill>
                <a:latin typeface="Ubuntu Light" panose="020B0304030602030204"/>
              </a:rPr>
              <a:t>Polistudio</a:t>
            </a:r>
            <a:r>
              <a:rPr lang="it-IT" sz="800" dirty="0">
                <a:solidFill>
                  <a:srgbClr val="000000"/>
                </a:solidFill>
                <a:latin typeface="Ubuntu Light" panose="020B0304030602030204"/>
              </a:rPr>
              <a:t> S.p.A.)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800" dirty="0">
                <a:solidFill>
                  <a:srgbClr val="000000"/>
                </a:solidFill>
                <a:latin typeface="Ubuntu Light" panose="020B0304030602030204"/>
              </a:rPr>
              <a:t>Ing. Enrico Bertacchi (Management e controllo di gestione di strutture turistiche complesse)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800" dirty="0">
                <a:solidFill>
                  <a:srgbClr val="000000"/>
                </a:solidFill>
                <a:latin typeface="Ubuntu Light" panose="020B0304030602030204"/>
              </a:rPr>
              <a:t>Avv. Oscar Legnani (esperto di Processi di Innovazione Tecnologica)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800" dirty="0">
                <a:latin typeface="Ubuntu Light" panose="020B0304030602030204" pitchFamily="34" charset="0"/>
              </a:rPr>
              <a:t>Avv. Donato Nitti (Dottore di ricerca in diritto privato comparato ed Esperto in proprietà intellettuale Esperto di Reti di Imprese)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800" dirty="0">
                <a:solidFill>
                  <a:srgbClr val="000000"/>
                </a:solidFill>
                <a:latin typeface="Ubuntu Light" panose="020B0304030602030204"/>
              </a:rPr>
              <a:t>Dott. Paolo Bottari (esperto di Finanza alle imprese)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800" dirty="0">
                <a:solidFill>
                  <a:srgbClr val="000000"/>
                </a:solidFill>
                <a:latin typeface="Ubuntu Light" panose="020B0304030602030204"/>
              </a:rPr>
              <a:t>Avv. Alessandro Botti (Presidente AMI)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800" dirty="0">
                <a:solidFill>
                  <a:srgbClr val="000000"/>
                </a:solidFill>
                <a:latin typeface="Ubuntu Light" panose="020B0304030602030204"/>
              </a:rPr>
              <a:t>Ing. Andrea Martinez (V.D.G. </a:t>
            </a:r>
            <a:r>
              <a:rPr lang="it-IT" sz="800" dirty="0" err="1">
                <a:solidFill>
                  <a:srgbClr val="000000"/>
                </a:solidFill>
                <a:latin typeface="Ubuntu Light" panose="020B0304030602030204"/>
              </a:rPr>
              <a:t>Sinloc</a:t>
            </a:r>
            <a:r>
              <a:rPr lang="it-IT" sz="800" dirty="0">
                <a:solidFill>
                  <a:srgbClr val="000000"/>
                </a:solidFill>
                <a:latin typeface="Ubuntu Light" panose="020B0304030602030204"/>
              </a:rPr>
              <a:t> SpA)</a:t>
            </a:r>
          </a:p>
        </p:txBody>
      </p:sp>
      <p:sp>
        <p:nvSpPr>
          <p:cNvPr id="22" name="CasellaDiTesto 21">
            <a:extLst>
              <a:ext uri="{FF2B5EF4-FFF2-40B4-BE49-F238E27FC236}">
                <a16:creationId xmlns:a16="http://schemas.microsoft.com/office/drawing/2014/main" id="{658DEA17-87D8-4DE3-88FC-2304F52B03CE}"/>
              </a:ext>
            </a:extLst>
          </p:cNvPr>
          <p:cNvSpPr txBox="1"/>
          <p:nvPr/>
        </p:nvSpPr>
        <p:spPr>
          <a:xfrm>
            <a:off x="61536" y="4433499"/>
            <a:ext cx="3183612" cy="3379515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900" b="1" dirty="0">
                <a:latin typeface="Ubuntu Light" panose="020B0304030602030204" pitchFamily="34" charset="0"/>
              </a:rPr>
              <a:t>ISTITUZIONI PRESENTI</a:t>
            </a:r>
          </a:p>
          <a:p>
            <a:endParaRPr lang="it-IT" sz="900" b="1" dirty="0">
              <a:latin typeface="Ubuntu Light" panose="020B0304030602030204" pitchFamily="34" charset="0"/>
            </a:endParaRPr>
          </a:p>
          <a:p>
            <a:r>
              <a:rPr lang="it-IT" sz="900" b="1" u="sng" dirty="0">
                <a:latin typeface="Ubuntu Light" panose="020B0304030602030204" pitchFamily="34" charset="0"/>
              </a:rPr>
              <a:t>SALUTI ISTITUZIONALI</a:t>
            </a:r>
            <a:endParaRPr lang="it-IT" sz="800" b="1" u="sng" baseline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Ubuntu Light" panose="020B030403060203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800" dirty="0">
                <a:latin typeface="Ubuntu Light" panose="020B0304030602030204" pitchFamily="34" charset="0"/>
              </a:rPr>
              <a:t>On. Fabio Rampelli (Vice Presidente della Camera dei Deputati)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800" dirty="0">
                <a:latin typeface="Ubuntu Light" panose="020B0304030602030204" pitchFamily="34" charset="0"/>
              </a:rPr>
              <a:t>Dott. Andrea </a:t>
            </a:r>
            <a:r>
              <a:rPr lang="it-IT" sz="800" dirty="0" err="1">
                <a:latin typeface="Ubuntu Light" panose="020B0304030602030204" pitchFamily="34" charset="0"/>
              </a:rPr>
              <a:t>Gumina</a:t>
            </a:r>
            <a:r>
              <a:rPr lang="it-IT" sz="800" dirty="0">
                <a:latin typeface="Ubuntu Light" panose="020B0304030602030204" pitchFamily="34" charset="0"/>
              </a:rPr>
              <a:t>, (Consigliere Economico del Ministro degli Affari Esteri e della Cooperazione Internazionale)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800" dirty="0">
                <a:latin typeface="Ubuntu Light" panose="020B0304030602030204" pitchFamily="34" charset="0"/>
              </a:rPr>
              <a:t>Min. </a:t>
            </a:r>
            <a:r>
              <a:rPr lang="it-IT" sz="800" dirty="0" err="1">
                <a:latin typeface="Ubuntu Light" panose="020B0304030602030204" pitchFamily="34" charset="0"/>
              </a:rPr>
              <a:t>Plen</a:t>
            </a:r>
            <a:r>
              <a:rPr lang="it-IT" sz="800" dirty="0">
                <a:latin typeface="Ubuntu Light" panose="020B0304030602030204" pitchFamily="34" charset="0"/>
              </a:rPr>
              <a:t>. Liborio (Vice Direttore Generale/Direttore Centrale per l’</a:t>
            </a:r>
            <a:r>
              <a:rPr lang="it-IT" sz="800" dirty="0" err="1">
                <a:latin typeface="Ubuntu Light" panose="020B0304030602030204" pitchFamily="34" charset="0"/>
              </a:rPr>
              <a:t>internazionalizzazione_Direzione</a:t>
            </a:r>
            <a:r>
              <a:rPr lang="it-IT" sz="800" dirty="0">
                <a:latin typeface="Ubuntu Light" panose="020B0304030602030204" pitchFamily="34" charset="0"/>
              </a:rPr>
              <a:t> Generale per La Promozione del Sistema Paese MAECI)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800" dirty="0">
                <a:latin typeface="Ubuntu Light" panose="020B0304030602030204" pitchFamily="34" charset="0"/>
              </a:rPr>
              <a:t>Cons. D.A. Giovanni Maria De Vita ( DGIT/MAECI)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800" dirty="0">
                <a:latin typeface="Ubuntu Light" panose="020B0304030602030204" pitchFamily="34" charset="0"/>
              </a:rPr>
              <a:t>Sen. Patty L’Abbate (</a:t>
            </a:r>
            <a:r>
              <a:rPr lang="it-IT" sz="800" i="1" dirty="0">
                <a:latin typeface="Ubuntu Light" panose="020B0304030602030204" pitchFamily="34" charset="0"/>
              </a:rPr>
              <a:t>(Componente Commissione Ambiente, Territorio e Beni Ambientali)</a:t>
            </a:r>
            <a:endParaRPr lang="it-IT" sz="800" dirty="0">
              <a:latin typeface="Ubuntu Light" panose="020B030403060203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800" dirty="0">
                <a:latin typeface="Ubuntu Light" panose="020B0304030602030204" pitchFamily="34" charset="0"/>
              </a:rPr>
              <a:t>On. Simona Suriano – Componente commissione Agricoltura Camera dei deputati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800" dirty="0">
                <a:latin typeface="Ubuntu Light" panose="020B0304030602030204" pitchFamily="34" charset="0"/>
              </a:rPr>
              <a:t>Dott. Gianluca Costanzo (Presidente Giovani Imprenditori Confindustria Catania)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800" dirty="0">
                <a:latin typeface="Ubuntu Light" panose="020B0304030602030204" pitchFamily="34" charset="0"/>
              </a:rPr>
              <a:t>Dott. Francesco Tilli (</a:t>
            </a:r>
            <a:r>
              <a:rPr lang="it-IT" sz="800" dirty="0" err="1">
                <a:latin typeface="Ubuntu Light" panose="020B0304030602030204" pitchFamily="34" charset="0"/>
              </a:rPr>
              <a:t>Chief</a:t>
            </a:r>
            <a:r>
              <a:rPr lang="it-IT" sz="800" dirty="0">
                <a:latin typeface="Ubuntu Light" panose="020B0304030602030204" pitchFamily="34" charset="0"/>
              </a:rPr>
              <a:t> </a:t>
            </a:r>
            <a:r>
              <a:rPr lang="it-IT" sz="800" dirty="0" err="1">
                <a:latin typeface="Ubuntu Light" panose="020B0304030602030204" pitchFamily="34" charset="0"/>
              </a:rPr>
              <a:t>External</a:t>
            </a:r>
            <a:r>
              <a:rPr lang="it-IT" sz="800" dirty="0">
                <a:latin typeface="Ubuntu Light" panose="020B0304030602030204" pitchFamily="34" charset="0"/>
              </a:rPr>
              <a:t> Relations </a:t>
            </a:r>
            <a:r>
              <a:rPr lang="it-IT" sz="800" dirty="0" err="1">
                <a:latin typeface="Ubuntu Light" panose="020B0304030602030204" pitchFamily="34" charset="0"/>
              </a:rPr>
              <a:t>Officer</a:t>
            </a:r>
            <a:r>
              <a:rPr lang="it-IT" sz="800" dirty="0">
                <a:latin typeface="Ubuntu Light" panose="020B0304030602030204" pitchFamily="34" charset="0"/>
              </a:rPr>
              <a:t> - Simest spa)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800" u="sng" dirty="0">
                <a:latin typeface="Ubuntu Light" panose="020B0304030602030204" pitchFamily="34" charset="0"/>
              </a:rPr>
              <a:t>Dott. Angelo Grimaldi  (</a:t>
            </a:r>
            <a:r>
              <a:rPr lang="it-IT" sz="800" dirty="0" err="1">
                <a:latin typeface="Ubuntu Light" panose="020B0304030602030204" pitchFamily="34" charset="0"/>
              </a:rPr>
              <a:t>Chief</a:t>
            </a:r>
            <a:r>
              <a:rPr lang="it-IT" sz="800" dirty="0">
                <a:latin typeface="Ubuntu Light" panose="020B0304030602030204" pitchFamily="34" charset="0"/>
              </a:rPr>
              <a:t> </a:t>
            </a:r>
            <a:r>
              <a:rPr lang="it-IT" sz="800" dirty="0" err="1">
                <a:latin typeface="Ubuntu Light" panose="020B0304030602030204" pitchFamily="34" charset="0"/>
              </a:rPr>
              <a:t>External</a:t>
            </a:r>
            <a:r>
              <a:rPr lang="it-IT" sz="800" dirty="0">
                <a:latin typeface="Ubuntu Light" panose="020B0304030602030204" pitchFamily="34" charset="0"/>
              </a:rPr>
              <a:t> Relations </a:t>
            </a:r>
            <a:r>
              <a:rPr lang="it-IT" sz="800" dirty="0" err="1">
                <a:latin typeface="Ubuntu Light" panose="020B0304030602030204" pitchFamily="34" charset="0"/>
              </a:rPr>
              <a:t>Officer</a:t>
            </a:r>
            <a:r>
              <a:rPr lang="it-IT" sz="800" dirty="0">
                <a:latin typeface="Ubuntu Light" panose="020B0304030602030204" pitchFamily="34" charset="0"/>
              </a:rPr>
              <a:t> - CDP)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800" dirty="0">
                <a:latin typeface="Ubuntu Light" panose="020B0304030602030204" pitchFamily="34" charset="0"/>
              </a:rPr>
              <a:t>Dott. </a:t>
            </a:r>
            <a:r>
              <a:rPr lang="it-IT" sz="800" dirty="0" err="1">
                <a:latin typeface="Ubuntu Light" panose="020B0304030602030204" pitchFamily="34" charset="0"/>
              </a:rPr>
              <a:t>Ssa</a:t>
            </a:r>
            <a:r>
              <a:rPr lang="it-IT" sz="800" dirty="0">
                <a:latin typeface="Ubuntu Light" panose="020B0304030602030204" pitchFamily="34" charset="0"/>
              </a:rPr>
              <a:t> Cristiana Portale (</a:t>
            </a:r>
            <a:r>
              <a:rPr lang="it-IT" sz="800" dirty="0" err="1">
                <a:latin typeface="Ubuntu Light" panose="020B0304030602030204" pitchFamily="34" charset="0"/>
              </a:rPr>
              <a:t>Chief</a:t>
            </a:r>
            <a:r>
              <a:rPr lang="it-IT" sz="800" dirty="0">
                <a:latin typeface="Ubuntu Light" panose="020B0304030602030204" pitchFamily="34" charset="0"/>
              </a:rPr>
              <a:t> </a:t>
            </a:r>
            <a:r>
              <a:rPr lang="it-IT" sz="800" dirty="0" err="1">
                <a:latin typeface="Ubuntu Light" panose="020B0304030602030204" pitchFamily="34" charset="0"/>
              </a:rPr>
              <a:t>External</a:t>
            </a:r>
            <a:r>
              <a:rPr lang="it-IT" sz="800" dirty="0">
                <a:latin typeface="Ubuntu Light" panose="020B0304030602030204" pitchFamily="34" charset="0"/>
              </a:rPr>
              <a:t> Relations </a:t>
            </a:r>
            <a:r>
              <a:rPr lang="it-IT" sz="800" dirty="0" err="1">
                <a:latin typeface="Ubuntu Light" panose="020B0304030602030204" pitchFamily="34" charset="0"/>
              </a:rPr>
              <a:t>Officer</a:t>
            </a:r>
            <a:r>
              <a:rPr lang="it-IT" sz="800" dirty="0">
                <a:latin typeface="Ubuntu Light" panose="020B0304030602030204" pitchFamily="34" charset="0"/>
              </a:rPr>
              <a:t> – SACE)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800" dirty="0">
                <a:solidFill>
                  <a:srgbClr val="000000"/>
                </a:solidFill>
                <a:latin typeface="Ubuntu Light" panose="020B0304030602030204"/>
              </a:rPr>
              <a:t>Avv. Antonino Galletti (presidente Ordine Avvocati di Roma)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800" dirty="0">
                <a:solidFill>
                  <a:srgbClr val="000000"/>
                </a:solidFill>
                <a:latin typeface="Ubuntu Light" panose="020B0304030602030204"/>
              </a:rPr>
              <a:t>Avv. Rosario Pizzino (presidente Ordine avvocati di Catania)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800" dirty="0">
                <a:solidFill>
                  <a:srgbClr val="000000"/>
                </a:solidFill>
                <a:latin typeface="Ubuntu Light" panose="020B0304030602030204"/>
              </a:rPr>
              <a:t>Prof. Avv. Riccardo Bolognesi (Cons. </a:t>
            </a:r>
            <a:r>
              <a:rPr lang="it-IT" sz="800" dirty="0" err="1">
                <a:solidFill>
                  <a:srgbClr val="000000"/>
                </a:solidFill>
                <a:latin typeface="Ubuntu Light" panose="020B0304030602030204"/>
              </a:rPr>
              <a:t>Coa</a:t>
            </a:r>
            <a:r>
              <a:rPr lang="it-IT" sz="800" dirty="0">
                <a:solidFill>
                  <a:srgbClr val="000000"/>
                </a:solidFill>
                <a:latin typeface="Ubuntu Light" panose="020B0304030602030204"/>
              </a:rPr>
              <a:t> Roma e Direttore Scuola Forense V.E. Orlando)</a:t>
            </a:r>
          </a:p>
          <a:p>
            <a:endParaRPr lang="it-IT" sz="800" dirty="0">
              <a:solidFill>
                <a:srgbClr val="000000"/>
              </a:solidFill>
              <a:latin typeface="Ubuntu Light" panose="020B0304030602030204"/>
            </a:endParaRPr>
          </a:p>
          <a:p>
            <a:pPr algn="ctr"/>
            <a:endParaRPr lang="it-IT" b="1" dirty="0">
              <a:latin typeface="Ubuntu Light" panose="020B0304030602030204" pitchFamily="34" charset="0"/>
            </a:endParaRPr>
          </a:p>
        </p:txBody>
      </p:sp>
      <p:pic>
        <p:nvPicPr>
          <p:cNvPr id="23" name="Immagine 22">
            <a:extLst>
              <a:ext uri="{FF2B5EF4-FFF2-40B4-BE49-F238E27FC236}">
                <a16:creationId xmlns:a16="http://schemas.microsoft.com/office/drawing/2014/main" id="{1F283FAF-6FEF-4FC9-A5BB-48E38887C83B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49" y="3717096"/>
            <a:ext cx="572731" cy="612619"/>
          </a:xfrm>
          <a:prstGeom prst="rect">
            <a:avLst/>
          </a:prstGeom>
        </p:spPr>
      </p:pic>
      <p:pic>
        <p:nvPicPr>
          <p:cNvPr id="24" name="Immagine 23">
            <a:extLst>
              <a:ext uri="{FF2B5EF4-FFF2-40B4-BE49-F238E27FC236}">
                <a16:creationId xmlns:a16="http://schemas.microsoft.com/office/drawing/2014/main" id="{F59F8524-B6E4-4353-94CA-B609850AADB8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825" y="3751619"/>
            <a:ext cx="538065" cy="612619"/>
          </a:xfrm>
          <a:prstGeom prst="rect">
            <a:avLst/>
          </a:prstGeom>
        </p:spPr>
      </p:pic>
      <p:sp>
        <p:nvSpPr>
          <p:cNvPr id="26" name="Rettangolo 25">
            <a:extLst>
              <a:ext uri="{FF2B5EF4-FFF2-40B4-BE49-F238E27FC236}">
                <a16:creationId xmlns:a16="http://schemas.microsoft.com/office/drawing/2014/main" id="{D29A2BF9-A3E6-4415-B808-E43F6395CB0A}"/>
              </a:ext>
            </a:extLst>
          </p:cNvPr>
          <p:cNvSpPr/>
          <p:nvPr/>
        </p:nvSpPr>
        <p:spPr>
          <a:xfrm>
            <a:off x="228600" y="8380337"/>
            <a:ext cx="6400800" cy="10037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just" defTabSz="914400">
              <a:defRPr/>
            </a:pPr>
            <a:r>
              <a:rPr lang="it-IT" sz="1000" dirty="0">
                <a:solidFill>
                  <a:schemeClr val="bg1"/>
                </a:solidFill>
                <a:latin typeface="Ubuntu Light" panose="020B0304030602030204" pitchFamily="34" charset="0"/>
              </a:rPr>
              <a:t>Gli interessati potranno accreditarsi all’evento inviando una email, entro le ore 18.00 del giorno precedente, a: </a:t>
            </a:r>
            <a:r>
              <a:rPr lang="it-IT" sz="1000" i="1" u="sng" dirty="0">
                <a:solidFill>
                  <a:schemeClr val="bg1"/>
                </a:solidFill>
                <a:latin typeface="Ubuntu Light" panose="020B0304030602030204" pitchFamily="34" charset="0"/>
              </a:rPr>
              <a:t>segreteria.cavuoti@gmail.com</a:t>
            </a:r>
            <a:r>
              <a:rPr lang="it-IT" sz="1000" i="1" dirty="0">
                <a:solidFill>
                  <a:schemeClr val="bg1"/>
                </a:solidFill>
                <a:latin typeface="Ubuntu Light" panose="020B0304030602030204" pitchFamily="34" charset="0"/>
              </a:rPr>
              <a:t> </a:t>
            </a:r>
            <a:r>
              <a:rPr lang="it-IT" sz="1000" dirty="0">
                <a:solidFill>
                  <a:schemeClr val="bg1"/>
                </a:solidFill>
                <a:latin typeface="Ubuntu Light" panose="020B0304030602030204" pitchFamily="34" charset="0"/>
              </a:rPr>
              <a:t>con oggetto “Webinar GC Network/Confindustria” indicando nome, cognome ed indirizzo email. Effettuata la registrazione si riceverà un’email con le istruzioni per accedere alla piattaforma web.  Per informazioni rivolgersi alla Segreteria Organizzativa: 366.5947116. </a:t>
            </a:r>
          </a:p>
          <a:p>
            <a:pPr algn="just" defTabSz="914400">
              <a:defRPr/>
            </a:pPr>
            <a:r>
              <a:rPr lang="it-IT" sz="1000" dirty="0">
                <a:solidFill>
                  <a:schemeClr val="bg1"/>
                </a:solidFill>
                <a:latin typeface="Ubuntu Light" panose="020B0304030602030204" pitchFamily="34" charset="0"/>
              </a:rPr>
              <a:t>L’ACCESSO IN PRESENZA SARA’ CONSENTITO AI SOLI SOGGETTI MUNITI DI SUPER GREEN PASS E MASCHERINA FFP2.</a:t>
            </a:r>
          </a:p>
          <a:p>
            <a:pPr lvl="0" algn="just" defTabSz="914400">
              <a:defRPr/>
            </a:pPr>
            <a:r>
              <a:rPr lang="it-IT" sz="1000" dirty="0">
                <a:solidFill>
                  <a:schemeClr val="bg1"/>
                </a:solidFill>
                <a:latin typeface="Ubuntu Light" panose="020B0304030602030204" pitchFamily="34" charset="0"/>
              </a:rPr>
              <a:t>PER CONNESSIONI DA REMOTO: PIATTAFORMA WEBEX CISCO.  </a:t>
            </a:r>
            <a:endParaRPr lang="it-IT" sz="1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Ubuntu Light" panose="020B0304030602030204" pitchFamily="34" charset="0"/>
            </a:endParaRPr>
          </a:p>
          <a:p>
            <a:pPr lvl="0" algn="just" defTabSz="914400">
              <a:defRPr/>
            </a:pPr>
            <a:endParaRPr lang="it-IT" sz="9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Ubuntu Light" panose="020B0304030602030204" pitchFamily="34" charset="0"/>
            </a:endParaRPr>
          </a:p>
        </p:txBody>
      </p:sp>
      <p:sp>
        <p:nvSpPr>
          <p:cNvPr id="27" name="Rectangle 5">
            <a:extLst>
              <a:ext uri="{FF2B5EF4-FFF2-40B4-BE49-F238E27FC236}">
                <a16:creationId xmlns:a16="http://schemas.microsoft.com/office/drawing/2014/main" id="{38C26009-E5A2-4D04-8BE1-7260BD3BCE7D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307441" y="9487630"/>
            <a:ext cx="6296819" cy="2616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it-IT" altLang="it-IT" sz="11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8" name="CasellaDiTesto 27">
            <a:extLst>
              <a:ext uri="{FF2B5EF4-FFF2-40B4-BE49-F238E27FC236}">
                <a16:creationId xmlns:a16="http://schemas.microsoft.com/office/drawing/2014/main" id="{EDFD317C-17D6-4E96-9BD9-64FFE5AFDEB1}"/>
              </a:ext>
            </a:extLst>
          </p:cNvPr>
          <p:cNvSpPr txBox="1"/>
          <p:nvPr/>
        </p:nvSpPr>
        <p:spPr>
          <a:xfrm>
            <a:off x="2074609" y="2778736"/>
            <a:ext cx="28414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>
                <a:solidFill>
                  <a:schemeClr val="bg1"/>
                </a:solidFill>
              </a:rPr>
              <a:t>22 Febbraio 2022</a:t>
            </a:r>
          </a:p>
        </p:txBody>
      </p:sp>
      <p:sp>
        <p:nvSpPr>
          <p:cNvPr id="29" name="CasellaDiTesto 28">
            <a:extLst>
              <a:ext uri="{FF2B5EF4-FFF2-40B4-BE49-F238E27FC236}">
                <a16:creationId xmlns:a16="http://schemas.microsoft.com/office/drawing/2014/main" id="{C2919EE6-B641-41B3-89B7-BB785E388A91}"/>
              </a:ext>
            </a:extLst>
          </p:cNvPr>
          <p:cNvSpPr txBox="1"/>
          <p:nvPr/>
        </p:nvSpPr>
        <p:spPr>
          <a:xfrm>
            <a:off x="1216506" y="3072068"/>
            <a:ext cx="4602355" cy="5693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Camera dei Deputati - Ore 10,00/15,00 </a:t>
            </a:r>
            <a:r>
              <a:rPr lang="it-IT" sz="11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SALA Conferenze Palazzo </a:t>
            </a:r>
            <a:r>
              <a:rPr lang="it-IT" sz="1100" b="1" dirty="0" err="1">
                <a:solidFill>
                  <a:schemeClr val="accent4">
                    <a:lumMod val="60000"/>
                    <a:lumOff val="40000"/>
                  </a:schemeClr>
                </a:solidFill>
              </a:rPr>
              <a:t>Theodoli</a:t>
            </a:r>
            <a:r>
              <a:rPr lang="it-IT" sz="11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, Piazza del parlamento 19</a:t>
            </a:r>
          </a:p>
        </p:txBody>
      </p:sp>
    </p:spTree>
    <p:extLst>
      <p:ext uri="{BB962C8B-B14F-4D97-AF65-F5344CB8AC3E}">
        <p14:creationId xmlns:p14="http://schemas.microsoft.com/office/powerpoint/2010/main" val="31774951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Immagine 35">
            <a:extLst>
              <a:ext uri="{FF2B5EF4-FFF2-40B4-BE49-F238E27FC236}">
                <a16:creationId xmlns:a16="http://schemas.microsoft.com/office/drawing/2014/main" id="{7F55CE12-49A9-4E92-8470-D661C926508E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45" t="44539" r="-622" b="2988"/>
          <a:stretch/>
        </p:blipFill>
        <p:spPr>
          <a:xfrm>
            <a:off x="0" y="8083826"/>
            <a:ext cx="6926580" cy="1822174"/>
          </a:xfrm>
          <a:prstGeom prst="rect">
            <a:avLst/>
          </a:prstGeom>
        </p:spPr>
      </p:pic>
      <p:sp>
        <p:nvSpPr>
          <p:cNvPr id="20" name="Rettangolo 19"/>
          <p:cNvSpPr/>
          <p:nvPr/>
        </p:nvSpPr>
        <p:spPr>
          <a:xfrm>
            <a:off x="228600" y="8380337"/>
            <a:ext cx="6400800" cy="10037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just" defTabSz="914400">
              <a:defRPr/>
            </a:pPr>
            <a:r>
              <a:rPr lang="it-IT" sz="1000" dirty="0">
                <a:solidFill>
                  <a:schemeClr val="bg1"/>
                </a:solidFill>
                <a:latin typeface="Ubuntu Light" panose="020B0304030602030204" pitchFamily="34" charset="0"/>
              </a:rPr>
              <a:t>Gli interessati potranno accreditarsi all’evento inviando una email, entro le ore 18.00 del giorno precedente, a: </a:t>
            </a:r>
            <a:r>
              <a:rPr lang="it-IT" sz="1000" i="1" u="sng" dirty="0">
                <a:solidFill>
                  <a:schemeClr val="bg1"/>
                </a:solidFill>
                <a:latin typeface="Ubuntu Light" panose="020B0304030602030204" pitchFamily="34" charset="0"/>
              </a:rPr>
              <a:t>segreteria.cavuoti@gmail.com</a:t>
            </a:r>
            <a:r>
              <a:rPr lang="it-IT" sz="1000" i="1" dirty="0">
                <a:solidFill>
                  <a:schemeClr val="bg1"/>
                </a:solidFill>
                <a:latin typeface="Ubuntu Light" panose="020B0304030602030204" pitchFamily="34" charset="0"/>
              </a:rPr>
              <a:t> </a:t>
            </a:r>
            <a:r>
              <a:rPr lang="it-IT" sz="1000" dirty="0">
                <a:solidFill>
                  <a:schemeClr val="bg1"/>
                </a:solidFill>
                <a:latin typeface="Ubuntu Light" panose="020B0304030602030204" pitchFamily="34" charset="0"/>
              </a:rPr>
              <a:t>con oggetto “Tavola Rotonda _Focus GC Network” indicando nome, cognome ed indirizzo email. Effettuata la registrazione si riceverà un’email con le istruzioni per accedere alla piattaforma web.  Per informazioni rivolgersi alla Segreteria Organizzativa: 366.5947116. </a:t>
            </a:r>
          </a:p>
          <a:p>
            <a:pPr lvl="0" algn="just" defTabSz="914400">
              <a:defRPr/>
            </a:pPr>
            <a:r>
              <a:rPr lang="it-IT" sz="1000" dirty="0">
                <a:solidFill>
                  <a:schemeClr val="bg1"/>
                </a:solidFill>
                <a:latin typeface="Ubuntu Light" panose="020B0304030602030204" pitchFamily="34" charset="0"/>
              </a:rPr>
              <a:t>L’ACCESSO IN PRESENZA SARA’ CONSENTITO AI SOLI SOGGETTI MUNITI DI SUPER GREEN PASS E MASCHERINA FFP2.</a:t>
            </a:r>
          </a:p>
          <a:p>
            <a:pPr lvl="0" algn="just" defTabSz="914400">
              <a:defRPr/>
            </a:pPr>
            <a:r>
              <a:rPr lang="it-IT" sz="1000" dirty="0">
                <a:solidFill>
                  <a:schemeClr val="bg1"/>
                </a:solidFill>
                <a:latin typeface="Ubuntu Light" panose="020B0304030602030204" pitchFamily="34" charset="0"/>
              </a:rPr>
              <a:t>PER CONNESSIONI DA REMOTO: PIATTAFORMA WEBEX CISCO.  </a:t>
            </a:r>
            <a:endParaRPr lang="it-IT" sz="1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Ubuntu Light" panose="020B0304030602030204" pitchFamily="34" charset="0"/>
            </a:endParaRPr>
          </a:p>
          <a:p>
            <a:pPr lvl="0" algn="just" defTabSz="914400">
              <a:defRPr/>
            </a:pPr>
            <a:endParaRPr lang="it-IT" sz="9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Ubuntu Light" panose="020B0304030602030204" pitchFamily="34" charset="0"/>
            </a:endParaRPr>
          </a:p>
        </p:txBody>
      </p:sp>
      <p:sp>
        <p:nvSpPr>
          <p:cNvPr id="11" name="Rectangle 5">
            <a:extLst>
              <a:ext uri="{FF2B5EF4-FFF2-40B4-BE49-F238E27FC236}">
                <a16:creationId xmlns:a16="http://schemas.microsoft.com/office/drawing/2014/main" id="{43C6DBEE-403A-4027-BB94-1D83151BD862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307441" y="9487630"/>
            <a:ext cx="6296819" cy="2616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it-IT" altLang="it-IT" sz="11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3" name="Immagine 12">
            <a:extLst>
              <a:ext uri="{FF2B5EF4-FFF2-40B4-BE49-F238E27FC236}">
                <a16:creationId xmlns:a16="http://schemas.microsoft.com/office/drawing/2014/main" id="{73622B78-E9B8-4C72-9030-13CFDC239842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11878"/>
          <a:stretch/>
        </p:blipFill>
        <p:spPr>
          <a:xfrm>
            <a:off x="-16756" y="547510"/>
            <a:ext cx="6871534" cy="3039548"/>
          </a:xfrm>
          <a:prstGeom prst="rect">
            <a:avLst/>
          </a:prstGeom>
        </p:spPr>
      </p:pic>
      <p:grpSp>
        <p:nvGrpSpPr>
          <p:cNvPr id="16" name="Gruppo 15">
            <a:extLst>
              <a:ext uri="{FF2B5EF4-FFF2-40B4-BE49-F238E27FC236}">
                <a16:creationId xmlns:a16="http://schemas.microsoft.com/office/drawing/2014/main" id="{610DF62C-7843-4682-B2A4-B57BB2E19523}"/>
              </a:ext>
            </a:extLst>
          </p:cNvPr>
          <p:cNvGrpSpPr/>
          <p:nvPr/>
        </p:nvGrpSpPr>
        <p:grpSpPr>
          <a:xfrm>
            <a:off x="2602374" y="156760"/>
            <a:ext cx="1467237" cy="1467237"/>
            <a:chOff x="2264243" y="243196"/>
            <a:chExt cx="1488456" cy="1488456"/>
          </a:xfrm>
        </p:grpSpPr>
        <p:sp>
          <p:nvSpPr>
            <p:cNvPr id="15" name="Ovale 14">
              <a:extLst>
                <a:ext uri="{FF2B5EF4-FFF2-40B4-BE49-F238E27FC236}">
                  <a16:creationId xmlns:a16="http://schemas.microsoft.com/office/drawing/2014/main" id="{FC9DC111-CBFF-4670-9A5E-D08DF1CEC5E9}"/>
                </a:ext>
              </a:extLst>
            </p:cNvPr>
            <p:cNvSpPr/>
            <p:nvPr/>
          </p:nvSpPr>
          <p:spPr>
            <a:xfrm>
              <a:off x="2264243" y="243196"/>
              <a:ext cx="1488456" cy="1488456"/>
            </a:xfrm>
            <a:prstGeom prst="ellipse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1026" name="Picture 2" descr="GC Network">
              <a:extLst>
                <a:ext uri="{FF2B5EF4-FFF2-40B4-BE49-F238E27FC236}">
                  <a16:creationId xmlns:a16="http://schemas.microsoft.com/office/drawing/2014/main" id="{BC630766-9FC0-4F5A-9EC0-06654E9C5C6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24074" y="303027"/>
              <a:ext cx="1368794" cy="13687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" name="Rettangolo 1">
            <a:extLst>
              <a:ext uri="{FF2B5EF4-FFF2-40B4-BE49-F238E27FC236}">
                <a16:creationId xmlns:a16="http://schemas.microsoft.com/office/drawing/2014/main" id="{5BD63F25-49CC-4349-886B-1B89CD102075}"/>
              </a:ext>
            </a:extLst>
          </p:cNvPr>
          <p:cNvSpPr/>
          <p:nvPr/>
        </p:nvSpPr>
        <p:spPr>
          <a:xfrm>
            <a:off x="312555" y="7362137"/>
            <a:ext cx="6232889" cy="89854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800" dirty="0">
              <a:solidFill>
                <a:schemeClr val="tx1"/>
              </a:solidFill>
            </a:endParaRPr>
          </a:p>
        </p:txBody>
      </p:sp>
      <p:cxnSp>
        <p:nvCxnSpPr>
          <p:cNvPr id="25" name="Connettore 1 25">
            <a:extLst>
              <a:ext uri="{FF2B5EF4-FFF2-40B4-BE49-F238E27FC236}">
                <a16:creationId xmlns:a16="http://schemas.microsoft.com/office/drawing/2014/main" id="{37868AC8-0AA5-498F-B412-9B9443E12C98}"/>
              </a:ext>
            </a:extLst>
          </p:cNvPr>
          <p:cNvCxnSpPr>
            <a:cxnSpLocks/>
          </p:cNvCxnSpPr>
          <p:nvPr/>
        </p:nvCxnSpPr>
        <p:spPr>
          <a:xfrm flipH="1">
            <a:off x="3315036" y="3889022"/>
            <a:ext cx="20957" cy="308751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CasellaDiTesto 28">
            <a:extLst>
              <a:ext uri="{FF2B5EF4-FFF2-40B4-BE49-F238E27FC236}">
                <a16:creationId xmlns:a16="http://schemas.microsoft.com/office/drawing/2014/main" id="{D276404D-B957-4D5F-B2DB-FD0BC19475CE}"/>
              </a:ext>
            </a:extLst>
          </p:cNvPr>
          <p:cNvSpPr txBox="1"/>
          <p:nvPr/>
        </p:nvSpPr>
        <p:spPr>
          <a:xfrm>
            <a:off x="457959" y="1600341"/>
            <a:ext cx="6119450" cy="12003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it-IT" sz="2400" b="1" i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“Il PNRR, scelte di sistema per la ripartenza. Scenari e valutazioni sugli strumenti operativi. Strategie selettive ed elementi di Geopolitica». </a:t>
            </a:r>
            <a:endParaRPr lang="it-IT" sz="1400" b="1" i="1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0" name="CasellaDiTesto 29">
            <a:extLst>
              <a:ext uri="{FF2B5EF4-FFF2-40B4-BE49-F238E27FC236}">
                <a16:creationId xmlns:a16="http://schemas.microsoft.com/office/drawing/2014/main" id="{32299021-8F7B-438B-BA81-D9A97CE8F2CC}"/>
              </a:ext>
            </a:extLst>
          </p:cNvPr>
          <p:cNvSpPr txBox="1"/>
          <p:nvPr/>
        </p:nvSpPr>
        <p:spPr>
          <a:xfrm>
            <a:off x="1216506" y="3072068"/>
            <a:ext cx="4602355" cy="5693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Camera dei Deputati - Ore 10,00/15,00</a:t>
            </a:r>
          </a:p>
          <a:p>
            <a:pPr algn="ctr"/>
            <a:r>
              <a:rPr lang="it-IT" sz="11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SALA Conferenze Palazzo </a:t>
            </a:r>
            <a:r>
              <a:rPr lang="it-IT" sz="1100" b="1" dirty="0" err="1">
                <a:solidFill>
                  <a:schemeClr val="accent4">
                    <a:lumMod val="60000"/>
                    <a:lumOff val="40000"/>
                  </a:schemeClr>
                </a:solidFill>
              </a:rPr>
              <a:t>Theodoli</a:t>
            </a:r>
            <a:r>
              <a:rPr lang="it-IT" sz="11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, Piazza del parlamento 19</a:t>
            </a:r>
          </a:p>
        </p:txBody>
      </p:sp>
      <p:sp>
        <p:nvSpPr>
          <p:cNvPr id="33" name="CasellaDiTesto 32">
            <a:extLst>
              <a:ext uri="{FF2B5EF4-FFF2-40B4-BE49-F238E27FC236}">
                <a16:creationId xmlns:a16="http://schemas.microsoft.com/office/drawing/2014/main" id="{4CA5B78D-8371-4488-9FF8-DECA62CC3649}"/>
              </a:ext>
            </a:extLst>
          </p:cNvPr>
          <p:cNvSpPr txBox="1"/>
          <p:nvPr/>
        </p:nvSpPr>
        <p:spPr>
          <a:xfrm>
            <a:off x="3589744" y="4297166"/>
            <a:ext cx="3183612" cy="2676374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endParaRPr lang="it-IT" sz="1400" b="1" baseline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Ubuntu Light" panose="020B0304030602030204" pitchFamily="34" charset="0"/>
            </a:endParaRPr>
          </a:p>
          <a:p>
            <a:pPr algn="ctr"/>
            <a:r>
              <a:rPr lang="it-IT" sz="1400" b="1" baseline="0" dirty="0">
                <a:latin typeface="Ubuntu Light" panose="020B0304030602030204" pitchFamily="34" charset="0"/>
              </a:rPr>
              <a:t>PROGRAMMA</a:t>
            </a:r>
          </a:p>
          <a:p>
            <a:pPr algn="ctr"/>
            <a:endParaRPr lang="it-IT" sz="1400" b="1" dirty="0">
              <a:latin typeface="Ubuntu Light" panose="020B0304030602030204" pitchFamily="34" charset="0"/>
            </a:endParaRPr>
          </a:p>
          <a:p>
            <a:pPr algn="ctr"/>
            <a:endParaRPr lang="it-IT" sz="950" b="1" dirty="0">
              <a:latin typeface="Ubuntu Light" panose="020B0304030602030204" pitchFamily="34" charset="0"/>
            </a:endParaRPr>
          </a:p>
          <a:p>
            <a:pPr marL="171450" indent="-1714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it-IT" sz="1100" b="1" dirty="0">
                <a:latin typeface="Ubuntu Light" panose="020B0304030602030204"/>
                <a:ea typeface="Calibri" panose="020F0502020204030204" pitchFamily="34" charset="0"/>
                <a:cs typeface="Times New Roman" panose="02020603050405020304" pitchFamily="18" charset="0"/>
              </a:rPr>
              <a:t> PNRR e comparto Turistico &amp; </a:t>
            </a:r>
            <a:r>
              <a:rPr lang="it-IT" sz="1100" b="1" dirty="0" err="1">
                <a:latin typeface="Ubuntu Light" panose="020B0304030602030204"/>
                <a:ea typeface="Calibri" panose="020F0502020204030204" pitchFamily="34" charset="0"/>
                <a:cs typeface="Times New Roman" panose="02020603050405020304" pitchFamily="18" charset="0"/>
              </a:rPr>
              <a:t>Hospitality</a:t>
            </a:r>
            <a:r>
              <a:rPr lang="it-IT" sz="1100" b="1" dirty="0">
                <a:latin typeface="Ubuntu Light" panose="020B0304030602030204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171450" indent="-1714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it-IT" sz="1100" b="1" dirty="0">
                <a:latin typeface="Ubuntu Light" panose="020B0304030602030204"/>
              </a:rPr>
              <a:t>Reti di impresa e distretti produttivi, turismo di prossimità per una ripartenza nel segno delle aggregazioni rigenerative.</a:t>
            </a:r>
            <a:endParaRPr lang="it-IT" sz="1100" b="1" dirty="0">
              <a:latin typeface="Ubuntu Light" panose="020B030403060203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100" b="1" dirty="0">
                <a:latin typeface="Ubuntu Light" panose="020B0304030602030204" pitchFamily="34" charset="0"/>
              </a:rPr>
              <a:t>I fondi interprofessionali come strumento per l’acquisizione delle competenze necessarie per affrontare efficacemente il post Covid e crescere in modo stabile.</a:t>
            </a:r>
            <a:endParaRPr lang="it-IT" sz="1200" b="1" dirty="0">
              <a:solidFill>
                <a:srgbClr val="000000"/>
              </a:solidFill>
              <a:latin typeface="Ubuntu Light" panose="020B0304030602030204"/>
            </a:endParaRPr>
          </a:p>
          <a:p>
            <a:endParaRPr lang="it-IT" sz="1200" b="1" i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Ubuntu Light" panose="020B0304030602030204"/>
            </a:endParaRPr>
          </a:p>
        </p:txBody>
      </p:sp>
      <p:sp>
        <p:nvSpPr>
          <p:cNvPr id="35" name="CasellaDiTesto 34">
            <a:extLst>
              <a:ext uri="{FF2B5EF4-FFF2-40B4-BE49-F238E27FC236}">
                <a16:creationId xmlns:a16="http://schemas.microsoft.com/office/drawing/2014/main" id="{45827131-B70D-4CCE-AE90-3B6C80BB8350}"/>
              </a:ext>
            </a:extLst>
          </p:cNvPr>
          <p:cNvSpPr txBox="1"/>
          <p:nvPr/>
        </p:nvSpPr>
        <p:spPr>
          <a:xfrm>
            <a:off x="81027" y="4390716"/>
            <a:ext cx="3183612" cy="2672591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r>
              <a:rPr lang="it-IT" sz="1400" b="1" baseline="0" dirty="0">
                <a:latin typeface="Ubuntu Light" panose="020B0304030602030204" pitchFamily="34" charset="0"/>
              </a:rPr>
              <a:t>PROGRAMMA</a:t>
            </a:r>
          </a:p>
          <a:p>
            <a:endParaRPr lang="it-IT" sz="1200" b="1" i="1" dirty="0">
              <a:latin typeface="Ubuntu Light" panose="020B030403060203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100" b="1" dirty="0">
                <a:latin typeface="Ubuntu Light" panose="020B0304030602030204"/>
              </a:rPr>
              <a:t>Analisi delle Missioni del </a:t>
            </a:r>
            <a:r>
              <a:rPr lang="it-IT" sz="1100" b="1" dirty="0" err="1">
                <a:latin typeface="Ubuntu Light" panose="020B0304030602030204"/>
              </a:rPr>
              <a:t>Pnrr</a:t>
            </a:r>
            <a:r>
              <a:rPr lang="it-IT" sz="1100" b="1" dirty="0">
                <a:latin typeface="Ubuntu Light" panose="020B0304030602030204"/>
              </a:rPr>
              <a:t>.</a:t>
            </a:r>
          </a:p>
          <a:p>
            <a:pPr marL="228600" indent="-228600">
              <a:buFont typeface="Arial" panose="020B0604020202020204" pitchFamily="34" charset="0"/>
              <a:buChar char="•"/>
            </a:pPr>
            <a:endParaRPr lang="it-IT" sz="1100" b="1" dirty="0">
              <a:latin typeface="Ubuntu Light" panose="020B0304030602030204"/>
            </a:endParaRPr>
          </a:p>
          <a:p>
            <a:pPr marL="171450" indent="-1714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it-IT" sz="1100" b="1" dirty="0">
                <a:latin typeface="Ubuntu Light" panose="020B0304030602030204"/>
                <a:ea typeface="Calibri" panose="020F0502020204030204" pitchFamily="34" charset="0"/>
                <a:cs typeface="Times New Roman" panose="02020603050405020304" pitchFamily="18" charset="0"/>
              </a:rPr>
              <a:t>PNRR e misure di finanza. </a:t>
            </a:r>
          </a:p>
          <a:p>
            <a:pPr marL="171450" indent="-1714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it-IT" sz="1100" b="1" dirty="0">
                <a:latin typeface="Ubuntu Light" panose="020B0304030602030204"/>
                <a:ea typeface="Calibri" panose="020F0502020204030204" pitchFamily="34" charset="0"/>
                <a:cs typeface="Times New Roman" panose="02020603050405020304" pitchFamily="18" charset="0"/>
              </a:rPr>
              <a:t>PNRR: processi di internazionalizzazione e di export. Strategie selettive ed elementi di geopolitica: </a:t>
            </a:r>
            <a:r>
              <a:rPr lang="it-IT" sz="1100" b="1" dirty="0" err="1">
                <a:latin typeface="Ubuntu Light" panose="020B0304030602030204"/>
                <a:ea typeface="Calibri" panose="020F0502020204030204" pitchFamily="34" charset="0"/>
                <a:cs typeface="Times New Roman" panose="02020603050405020304" pitchFamily="18" charset="0"/>
              </a:rPr>
              <a:t>Zes</a:t>
            </a:r>
            <a:r>
              <a:rPr lang="it-IT" sz="1100" b="1" dirty="0">
                <a:latin typeface="Ubuntu Light" panose="020B0304030602030204"/>
                <a:ea typeface="Calibri" panose="020F0502020204030204" pitchFamily="34" charset="0"/>
                <a:cs typeface="Times New Roman" panose="02020603050405020304" pitchFamily="18" charset="0"/>
              </a:rPr>
              <a:t> e mercato Africano ed Asiatico.</a:t>
            </a:r>
          </a:p>
          <a:p>
            <a:pPr marL="171450" indent="-1714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it-IT" sz="1100" b="1" dirty="0">
                <a:latin typeface="Ubuntu Light" panose="020B0304030602030204"/>
                <a:ea typeface="Calibri" panose="020F0502020204030204" pitchFamily="34" charset="0"/>
                <a:cs typeface="Times New Roman" panose="02020603050405020304" pitchFamily="18" charset="0"/>
              </a:rPr>
              <a:t>PNRR e innovazione e trasferimento tecnologico (I.A.) </a:t>
            </a:r>
          </a:p>
          <a:p>
            <a:pPr marL="171450" indent="-1714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it-IT" sz="1100" b="1" dirty="0">
                <a:latin typeface="Ubuntu Light" panose="020B0304030602030204"/>
                <a:ea typeface="Calibri" panose="020F0502020204030204" pitchFamily="34" charset="0"/>
                <a:cs typeface="Times New Roman" panose="02020603050405020304" pitchFamily="18" charset="0"/>
              </a:rPr>
              <a:t>PNRR e transizione energetica e tecnologica.</a:t>
            </a:r>
            <a:endParaRPr lang="it-IT" sz="1000" b="1" i="1" u="sng" dirty="0">
              <a:latin typeface="Ubuntu Light" panose="020B0304030602030204" pitchFamily="34" charset="0"/>
            </a:endParaRPr>
          </a:p>
          <a:p>
            <a:pPr algn="ctr"/>
            <a:endParaRPr lang="it-IT" b="1" dirty="0">
              <a:latin typeface="Ubuntu Light" panose="020B0304030602030204" pitchFamily="34" charset="0"/>
            </a:endParaRPr>
          </a:p>
        </p:txBody>
      </p:sp>
      <p:pic>
        <p:nvPicPr>
          <p:cNvPr id="37" name="Picture 6" descr="Logo Avvocati per il Lavoro">
            <a:extLst>
              <a:ext uri="{FF2B5EF4-FFF2-40B4-BE49-F238E27FC236}">
                <a16:creationId xmlns:a16="http://schemas.microsoft.com/office/drawing/2014/main" id="{1263F2FC-DDCF-437D-9E4D-CE6F8D1355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616" y="7504040"/>
            <a:ext cx="712094" cy="423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10" descr="Logo di CDP Cassa Depositi e Prestiti">
            <a:extLst>
              <a:ext uri="{FF2B5EF4-FFF2-40B4-BE49-F238E27FC236}">
                <a16:creationId xmlns:a16="http://schemas.microsoft.com/office/drawing/2014/main" id="{C5F1B734-CA67-43C6-A1A4-CF8ADAED39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3437" y="7454422"/>
            <a:ext cx="572556" cy="457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Immagine 41">
            <a:extLst>
              <a:ext uri="{FF2B5EF4-FFF2-40B4-BE49-F238E27FC236}">
                <a16:creationId xmlns:a16="http://schemas.microsoft.com/office/drawing/2014/main" id="{ED38AF0A-0989-4729-B800-6436D45D0C9B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0315" y="7946416"/>
            <a:ext cx="966791" cy="264388"/>
          </a:xfrm>
          <a:prstGeom prst="rect">
            <a:avLst/>
          </a:prstGeom>
        </p:spPr>
      </p:pic>
      <p:pic>
        <p:nvPicPr>
          <p:cNvPr id="43" name="Picture 8" descr="Visualizza immagine di origine">
            <a:extLst>
              <a:ext uri="{FF2B5EF4-FFF2-40B4-BE49-F238E27FC236}">
                <a16:creationId xmlns:a16="http://schemas.microsoft.com/office/drawing/2014/main" id="{90E14476-492E-4495-8943-815F4BDDC7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7233" y="7424476"/>
            <a:ext cx="1311374" cy="439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14" descr="Risultato immagine per Logo SACE. Dimensioni: 248 x 160. Fonte: digital-event.shaa.it">
            <a:extLst>
              <a:ext uri="{FF2B5EF4-FFF2-40B4-BE49-F238E27FC236}">
                <a16:creationId xmlns:a16="http://schemas.microsoft.com/office/drawing/2014/main" id="{05F43B9D-F4AF-4E11-998D-D3628F1412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9257" y="7891544"/>
            <a:ext cx="744695" cy="3189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Immagine 45">
            <a:extLst>
              <a:ext uri="{FF2B5EF4-FFF2-40B4-BE49-F238E27FC236}">
                <a16:creationId xmlns:a16="http://schemas.microsoft.com/office/drawing/2014/main" id="{BAA56218-779E-462D-8472-682D4EEF0DD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313" y="7764300"/>
            <a:ext cx="805738" cy="467782"/>
          </a:xfrm>
          <a:prstGeom prst="rect">
            <a:avLst/>
          </a:prstGeom>
        </p:spPr>
      </p:pic>
      <p:pic>
        <p:nvPicPr>
          <p:cNvPr id="48" name="Immagine 47">
            <a:extLst>
              <a:ext uri="{FF2B5EF4-FFF2-40B4-BE49-F238E27FC236}">
                <a16:creationId xmlns:a16="http://schemas.microsoft.com/office/drawing/2014/main" id="{98A53E05-2AFF-43D4-A6DD-2DE2113C64DD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75" y="3749086"/>
            <a:ext cx="572731" cy="612619"/>
          </a:xfrm>
          <a:prstGeom prst="rect">
            <a:avLst/>
          </a:prstGeom>
        </p:spPr>
      </p:pic>
      <p:pic>
        <p:nvPicPr>
          <p:cNvPr id="49" name="Immagine 48">
            <a:extLst>
              <a:ext uri="{FF2B5EF4-FFF2-40B4-BE49-F238E27FC236}">
                <a16:creationId xmlns:a16="http://schemas.microsoft.com/office/drawing/2014/main" id="{71831685-7ADE-46A7-8E54-91D9007CA9EA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495" y="3756794"/>
            <a:ext cx="538065" cy="612619"/>
          </a:xfrm>
          <a:prstGeom prst="rect">
            <a:avLst/>
          </a:prstGeom>
        </p:spPr>
      </p:pic>
      <p:sp>
        <p:nvSpPr>
          <p:cNvPr id="52" name="CasellaDiTesto 51">
            <a:extLst>
              <a:ext uri="{FF2B5EF4-FFF2-40B4-BE49-F238E27FC236}">
                <a16:creationId xmlns:a16="http://schemas.microsoft.com/office/drawing/2014/main" id="{57A0A6FA-3B89-42F3-84AE-BF2900EB328C}"/>
              </a:ext>
            </a:extLst>
          </p:cNvPr>
          <p:cNvSpPr txBox="1"/>
          <p:nvPr/>
        </p:nvSpPr>
        <p:spPr>
          <a:xfrm>
            <a:off x="2074609" y="2778736"/>
            <a:ext cx="28414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>
                <a:solidFill>
                  <a:schemeClr val="bg1"/>
                </a:solidFill>
              </a:rPr>
              <a:t>22 febbraio 2022</a:t>
            </a:r>
          </a:p>
        </p:txBody>
      </p:sp>
      <p:pic>
        <p:nvPicPr>
          <p:cNvPr id="39" name="Picture 2" descr="polistudio.it">
            <a:extLst>
              <a:ext uri="{FF2B5EF4-FFF2-40B4-BE49-F238E27FC236}">
                <a16:creationId xmlns:a16="http://schemas.microsoft.com/office/drawing/2014/main" id="{00F7B79C-077B-49D5-89DF-C665A8F188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0233" y="7453715"/>
            <a:ext cx="412092" cy="439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1" descr="logo_sace_simest_3x">
            <a:extLst>
              <a:ext uri="{FF2B5EF4-FFF2-40B4-BE49-F238E27FC236}">
                <a16:creationId xmlns:a16="http://schemas.microsoft.com/office/drawing/2014/main" id="{5D187448-2CF5-42F3-B77C-D98FAA3CE6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8686" y="7957684"/>
            <a:ext cx="577307" cy="2582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Immagine 3" descr="Immagine che contiene testo&#10;&#10;Descrizione generata automaticamente">
            <a:extLst>
              <a:ext uri="{FF2B5EF4-FFF2-40B4-BE49-F238E27FC236}">
                <a16:creationId xmlns:a16="http://schemas.microsoft.com/office/drawing/2014/main" id="{40B7AE42-BCBA-452C-8129-DBC9A5DC752A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8630" y="7530261"/>
            <a:ext cx="966791" cy="265888"/>
          </a:xfrm>
          <a:prstGeom prst="rect">
            <a:avLst/>
          </a:prstGeom>
        </p:spPr>
      </p:pic>
      <p:pic>
        <p:nvPicPr>
          <p:cNvPr id="38" name="Immagine 37">
            <a:extLst>
              <a:ext uri="{FF2B5EF4-FFF2-40B4-BE49-F238E27FC236}">
                <a16:creationId xmlns:a16="http://schemas.microsoft.com/office/drawing/2014/main" id="{5FF926DF-7FFB-43E5-B50F-BB79B3558305}"/>
              </a:ext>
            </a:extLst>
          </p:cNvPr>
          <p:cNvPicPr>
            <a:picLocks noChangeAspect="1"/>
          </p:cNvPicPr>
          <p:nvPr/>
        </p:nvPicPr>
        <p:blipFill rotWithShape="1"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298"/>
          <a:stretch/>
        </p:blipFill>
        <p:spPr>
          <a:xfrm>
            <a:off x="2996126" y="7421991"/>
            <a:ext cx="1014379" cy="420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544953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11023</TotalTime>
  <Words>834</Words>
  <Application>Microsoft Office PowerPoint</Application>
  <PresentationFormat>A4 (21x29,7 cm)</PresentationFormat>
  <Paragraphs>70</Paragraphs>
  <Slides>2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Ubuntu Light</vt:lpstr>
      <vt:lpstr>Tema di Office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Emanuele Rumirios</dc:creator>
  <cp:lastModifiedBy>Cdd</cp:lastModifiedBy>
  <cp:revision>255</cp:revision>
  <cp:lastPrinted>2021-10-08T07:26:11Z</cp:lastPrinted>
  <dcterms:created xsi:type="dcterms:W3CDTF">2020-06-10T17:34:08Z</dcterms:created>
  <dcterms:modified xsi:type="dcterms:W3CDTF">2022-02-16T12:38:58Z</dcterms:modified>
</cp:coreProperties>
</file>